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71" r:id="rId12"/>
    <p:sldId id="265" r:id="rId13"/>
    <p:sldId id="266" r:id="rId14"/>
    <p:sldId id="276" r:id="rId15"/>
    <p:sldId id="277" r:id="rId16"/>
    <p:sldId id="278" r:id="rId17"/>
    <p:sldId id="269" r:id="rId18"/>
  </p:sldIdLst>
  <p:sldSz cx="18288000" cy="10287000"/>
  <p:notesSz cx="6858000" cy="9144000"/>
  <p:embeddedFontLst>
    <p:embeddedFont>
      <p:font typeface="Avallon Caps" pitchFamily="2" charset="0"/>
      <p:regular r:id="rId19"/>
    </p:embeddedFont>
    <p:embeddedFont>
      <p:font typeface="Bryndan Write" panose="02000503000000000000" pitchFamily="2" charset="0"/>
      <p:regular r:id="rId20"/>
    </p:embeddedFont>
    <p:embeddedFont>
      <p:font typeface="Caveat Brush" pitchFamily="2" charset="77"/>
      <p:regular r:id="rId21"/>
    </p:embeddedFont>
    <p:embeddedFont>
      <p:font typeface="More Sugar" pitchFamily="2" charset="0"/>
      <p:regular r:id="rId22"/>
    </p:embeddedFont>
    <p:embeddedFont>
      <p:font typeface="More Sugar Thin" pitchFamily="2" charset="0"/>
      <p:regular r:id="rId23"/>
    </p:embeddedFont>
    <p:embeddedFont>
      <p:font typeface="Poppins" pitchFamily="2" charset="77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7" autoAdjust="0"/>
    <p:restoredTop sz="94599" autoAdjust="0"/>
  </p:normalViewPr>
  <p:slideViewPr>
    <p:cSldViewPr>
      <p:cViewPr varScale="1">
        <p:scale>
          <a:sx n="70" d="100"/>
          <a:sy n="70" d="100"/>
        </p:scale>
        <p:origin x="87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Relationship Id="rId9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10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2" Type="http://schemas.openxmlformats.org/officeDocument/2006/relationships/image" Target="../media/image1.jpe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83.svg"/><Relationship Id="rId9" Type="http://schemas.openxmlformats.org/officeDocument/2006/relationships/image" Target="../media/image88.png"/><Relationship Id="rId1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94.png"/><Relationship Id="rId7" Type="http://schemas.openxmlformats.org/officeDocument/2006/relationships/image" Target="../media/image10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svg"/><Relationship Id="rId11" Type="http://schemas.openxmlformats.org/officeDocument/2006/relationships/image" Target="../media/image22.png"/><Relationship Id="rId5" Type="http://schemas.openxmlformats.org/officeDocument/2006/relationships/image" Target="../media/image96.png"/><Relationship Id="rId10" Type="http://schemas.openxmlformats.org/officeDocument/2006/relationships/image" Target="../media/image29.svg"/><Relationship Id="rId4" Type="http://schemas.openxmlformats.org/officeDocument/2006/relationships/image" Target="../media/image95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96.png"/><Relationship Id="rId12" Type="http://schemas.openxmlformats.org/officeDocument/2006/relationships/image" Target="../media/image10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102.png"/><Relationship Id="rId5" Type="http://schemas.openxmlformats.org/officeDocument/2006/relationships/image" Target="../media/image26.png"/><Relationship Id="rId10" Type="http://schemas.openxmlformats.org/officeDocument/2006/relationships/image" Target="../media/image101.svg"/><Relationship Id="rId4" Type="http://schemas.openxmlformats.org/officeDocument/2006/relationships/image" Target="../media/image99.sv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96.png"/><Relationship Id="rId12" Type="http://schemas.openxmlformats.org/officeDocument/2006/relationships/image" Target="../media/image10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102.png"/><Relationship Id="rId5" Type="http://schemas.openxmlformats.org/officeDocument/2006/relationships/image" Target="../media/image26.png"/><Relationship Id="rId10" Type="http://schemas.openxmlformats.org/officeDocument/2006/relationships/image" Target="../media/image101.svg"/><Relationship Id="rId4" Type="http://schemas.openxmlformats.org/officeDocument/2006/relationships/image" Target="../media/image99.sv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8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83.svg"/><Relationship Id="rId9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82.png"/><Relationship Id="rId7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8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1.jpe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19.svg"/><Relationship Id="rId4" Type="http://schemas.openxmlformats.org/officeDocument/2006/relationships/image" Target="../media/image33.svg"/><Relationship Id="rId9" Type="http://schemas.openxmlformats.org/officeDocument/2006/relationships/image" Target="../media/image18.png"/><Relationship Id="rId14" Type="http://schemas.openxmlformats.org/officeDocument/2006/relationships/image" Target="../media/image4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1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47.sv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11.svg"/><Relationship Id="rId4" Type="http://schemas.openxmlformats.org/officeDocument/2006/relationships/image" Target="../media/image50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64.svg"/><Relationship Id="rId5" Type="http://schemas.openxmlformats.org/officeDocument/2006/relationships/image" Target="../media/image18.png"/><Relationship Id="rId10" Type="http://schemas.openxmlformats.org/officeDocument/2006/relationships/image" Target="../media/image63.png"/><Relationship Id="rId4" Type="http://schemas.openxmlformats.org/officeDocument/2006/relationships/image" Target="../media/image59.svg"/><Relationship Id="rId9" Type="http://schemas.openxmlformats.org/officeDocument/2006/relationships/image" Target="../media/image6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65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11.svg"/><Relationship Id="rId4" Type="http://schemas.openxmlformats.org/officeDocument/2006/relationships/image" Target="../media/image50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10" Type="http://schemas.openxmlformats.org/officeDocument/2006/relationships/image" Target="../media/image73.sv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56245">
            <a:off x="2398988" y="3336255"/>
            <a:ext cx="14079494" cy="3302281"/>
          </a:xfrm>
          <a:custGeom>
            <a:avLst/>
            <a:gdLst/>
            <a:ahLst/>
            <a:cxnLst/>
            <a:rect l="l" t="t" r="r" b="b"/>
            <a:pathLst>
              <a:path w="14079494" h="3302281">
                <a:moveTo>
                  <a:pt x="0" y="0"/>
                </a:moveTo>
                <a:lnTo>
                  <a:pt x="14079494" y="0"/>
                </a:lnTo>
                <a:lnTo>
                  <a:pt x="14079494" y="3302281"/>
                </a:lnTo>
                <a:lnTo>
                  <a:pt x="0" y="3302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234792">
            <a:off x="3166878" y="4415234"/>
            <a:ext cx="12951557" cy="262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11605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SECOND ML PROJECT</a:t>
            </a:r>
          </a:p>
        </p:txBody>
      </p:sp>
      <p:sp>
        <p:nvSpPr>
          <p:cNvPr id="5" name="Freeform 5"/>
          <p:cNvSpPr/>
          <p:nvPr/>
        </p:nvSpPr>
        <p:spPr>
          <a:xfrm rot="1188882">
            <a:off x="7290075" y="3806450"/>
            <a:ext cx="936561" cy="1053392"/>
          </a:xfrm>
          <a:custGeom>
            <a:avLst/>
            <a:gdLst/>
            <a:ahLst/>
            <a:cxnLst/>
            <a:rect l="l" t="t" r="r" b="b"/>
            <a:pathLst>
              <a:path w="936561" h="1053392">
                <a:moveTo>
                  <a:pt x="0" y="0"/>
                </a:moveTo>
                <a:lnTo>
                  <a:pt x="936561" y="0"/>
                </a:lnTo>
                <a:lnTo>
                  <a:pt x="936561" y="1053391"/>
                </a:lnTo>
                <a:lnTo>
                  <a:pt x="0" y="1053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776125" y="3080326"/>
            <a:ext cx="3040083" cy="4126348"/>
          </a:xfrm>
          <a:custGeom>
            <a:avLst/>
            <a:gdLst/>
            <a:ahLst/>
            <a:cxnLst/>
            <a:rect l="l" t="t" r="r" b="b"/>
            <a:pathLst>
              <a:path w="3040083" h="4126348">
                <a:moveTo>
                  <a:pt x="0" y="0"/>
                </a:moveTo>
                <a:lnTo>
                  <a:pt x="3040083" y="0"/>
                </a:lnTo>
                <a:lnTo>
                  <a:pt x="3040083" y="4126348"/>
                </a:lnTo>
                <a:lnTo>
                  <a:pt x="0" y="4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471" r="-60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441925">
            <a:off x="2307982" y="2871172"/>
            <a:ext cx="2630493" cy="2420054"/>
          </a:xfrm>
          <a:custGeom>
            <a:avLst/>
            <a:gdLst/>
            <a:ahLst/>
            <a:cxnLst/>
            <a:rect l="l" t="t" r="r" b="b"/>
            <a:pathLst>
              <a:path w="2630493" h="2420054">
                <a:moveTo>
                  <a:pt x="0" y="0"/>
                </a:moveTo>
                <a:lnTo>
                  <a:pt x="2630493" y="0"/>
                </a:lnTo>
                <a:lnTo>
                  <a:pt x="2630493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612D4E8E-20F4-8EE2-2D62-5F7ADB6DDED9}"/>
              </a:ext>
            </a:extLst>
          </p:cNvPr>
          <p:cNvSpPr/>
          <p:nvPr/>
        </p:nvSpPr>
        <p:spPr>
          <a:xfrm>
            <a:off x="36156" y="307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06953" y="4485197"/>
            <a:ext cx="1445457" cy="14454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7121" y="0"/>
                  </a:moveTo>
                  <a:lnTo>
                    <a:pt x="705679" y="0"/>
                  </a:lnTo>
                  <a:cubicBezTo>
                    <a:pt x="764840" y="0"/>
                    <a:pt x="812800" y="47960"/>
                    <a:pt x="812800" y="107121"/>
                  </a:cubicBezTo>
                  <a:lnTo>
                    <a:pt x="812800" y="705679"/>
                  </a:lnTo>
                  <a:cubicBezTo>
                    <a:pt x="812800" y="764840"/>
                    <a:pt x="764840" y="812800"/>
                    <a:pt x="705679" y="812800"/>
                  </a:cubicBezTo>
                  <a:lnTo>
                    <a:pt x="107121" y="812800"/>
                  </a:lnTo>
                  <a:cubicBezTo>
                    <a:pt x="47960" y="812800"/>
                    <a:pt x="0" y="764840"/>
                    <a:pt x="0" y="705679"/>
                  </a:cubicBezTo>
                  <a:lnTo>
                    <a:pt x="0" y="107121"/>
                  </a:lnTo>
                  <a:cubicBezTo>
                    <a:pt x="0" y="47960"/>
                    <a:pt x="47960" y="0"/>
                    <a:pt x="107121" y="0"/>
                  </a:cubicBezTo>
                  <a:close/>
                </a:path>
              </a:pathLst>
            </a:custGeom>
            <a:solidFill>
              <a:srgbClr val="FFE19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812800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000000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6953" y="6968153"/>
            <a:ext cx="1445457" cy="144545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7121" y="0"/>
                  </a:moveTo>
                  <a:lnTo>
                    <a:pt x="705679" y="0"/>
                  </a:lnTo>
                  <a:cubicBezTo>
                    <a:pt x="764840" y="0"/>
                    <a:pt x="812800" y="47960"/>
                    <a:pt x="812800" y="107121"/>
                  </a:cubicBezTo>
                  <a:lnTo>
                    <a:pt x="812800" y="705679"/>
                  </a:lnTo>
                  <a:cubicBezTo>
                    <a:pt x="812800" y="764840"/>
                    <a:pt x="764840" y="812800"/>
                    <a:pt x="705679" y="812800"/>
                  </a:cubicBezTo>
                  <a:lnTo>
                    <a:pt x="107121" y="812800"/>
                  </a:lnTo>
                  <a:cubicBezTo>
                    <a:pt x="47960" y="812800"/>
                    <a:pt x="0" y="764840"/>
                    <a:pt x="0" y="705679"/>
                  </a:cubicBezTo>
                  <a:lnTo>
                    <a:pt x="0" y="107121"/>
                  </a:lnTo>
                  <a:cubicBezTo>
                    <a:pt x="0" y="47960"/>
                    <a:pt x="47960" y="0"/>
                    <a:pt x="107121" y="0"/>
                  </a:cubicBezTo>
                  <a:close/>
                </a:path>
              </a:pathLst>
            </a:custGeom>
            <a:solidFill>
              <a:srgbClr val="FFE19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0"/>
              <a:ext cx="812800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000000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02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103800" y="8314229"/>
            <a:ext cx="4080399" cy="2784873"/>
          </a:xfrm>
          <a:custGeom>
            <a:avLst/>
            <a:gdLst/>
            <a:ahLst/>
            <a:cxnLst/>
            <a:rect l="l" t="t" r="r" b="b"/>
            <a:pathLst>
              <a:path w="4080399" h="2784873">
                <a:moveTo>
                  <a:pt x="0" y="0"/>
                </a:moveTo>
                <a:lnTo>
                  <a:pt x="4080400" y="0"/>
                </a:lnTo>
                <a:lnTo>
                  <a:pt x="4080400" y="2784873"/>
                </a:lnTo>
                <a:lnTo>
                  <a:pt x="0" y="278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16244" y="7600663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6" y="0"/>
                </a:lnTo>
                <a:lnTo>
                  <a:pt x="749536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321892" y="8426142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421511" y="1072946"/>
            <a:ext cx="2334490" cy="1625654"/>
          </a:xfrm>
          <a:custGeom>
            <a:avLst/>
            <a:gdLst/>
            <a:ahLst/>
            <a:cxnLst/>
            <a:rect l="l" t="t" r="r" b="b"/>
            <a:pathLst>
              <a:path w="2334490" h="1625654">
                <a:moveTo>
                  <a:pt x="0" y="0"/>
                </a:moveTo>
                <a:lnTo>
                  <a:pt x="2334490" y="0"/>
                </a:lnTo>
                <a:lnTo>
                  <a:pt x="2334490" y="1625654"/>
                </a:lnTo>
                <a:lnTo>
                  <a:pt x="0" y="16256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07756" y="1873390"/>
            <a:ext cx="7736244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330"/>
              </a:lnSpc>
              <a:spcBef>
                <a:spcPct val="0"/>
              </a:spcBef>
            </a:pPr>
            <a:r>
              <a:rPr lang="en-US" sz="11000">
                <a:solidFill>
                  <a:srgbClr val="F4ECE5"/>
                </a:solidFill>
                <a:latin typeface="Bryndan Write"/>
                <a:ea typeface="Bryndan Write"/>
                <a:cs typeface="Bryndan Write"/>
                <a:sym typeface="Bryndan Write"/>
              </a:rPr>
              <a:t>Eda++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18726" y="4357280"/>
            <a:ext cx="4895405" cy="96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24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graph seems to have a </a:t>
            </a:r>
            <a:r>
              <a:rPr lang="en-US" sz="1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prabola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shape where people who stayed longest leave more and people who just started leave more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89612" y="7085971"/>
            <a:ext cx="4895405" cy="96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24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seems that the company lacks the ability to hook new employees as 40% of them leave  in the first two years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588756" y="2644597"/>
            <a:ext cx="7358081" cy="5640868"/>
            <a:chOff x="0" y="0"/>
            <a:chExt cx="9810775" cy="75211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810775" cy="7521158"/>
            </a:xfrm>
            <a:custGeom>
              <a:avLst/>
              <a:gdLst/>
              <a:ahLst/>
              <a:cxnLst/>
              <a:rect l="l" t="t" r="r" b="b"/>
              <a:pathLst>
                <a:path w="9810775" h="7521158">
                  <a:moveTo>
                    <a:pt x="0" y="0"/>
                  </a:moveTo>
                  <a:lnTo>
                    <a:pt x="9810775" y="0"/>
                  </a:lnTo>
                  <a:lnTo>
                    <a:pt x="9810775" y="7521158"/>
                  </a:lnTo>
                  <a:lnTo>
                    <a:pt x="0" y="752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4">
            <a:extLst>
              <a:ext uri="{FF2B5EF4-FFF2-40B4-BE49-F238E27FC236}">
                <a16:creationId xmlns:a16="http://schemas.microsoft.com/office/drawing/2014/main" id="{EE79633E-1750-5BAB-0842-1672A4165158}"/>
              </a:ext>
            </a:extLst>
          </p:cNvPr>
          <p:cNvSpPr txBox="1"/>
          <p:nvPr/>
        </p:nvSpPr>
        <p:spPr>
          <a:xfrm>
            <a:off x="3718726" y="3265666"/>
            <a:ext cx="4895405" cy="64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24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does years at company influence employee attrition?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612D4E8E-20F4-8EE2-2D62-5F7ADB6DDED9}"/>
              </a:ext>
            </a:extLst>
          </p:cNvPr>
          <p:cNvSpPr/>
          <p:nvPr/>
        </p:nvSpPr>
        <p:spPr>
          <a:xfrm>
            <a:off x="36156" y="307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7433" y="4096820"/>
            <a:ext cx="1445457" cy="14454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7121" y="0"/>
                  </a:moveTo>
                  <a:lnTo>
                    <a:pt x="705679" y="0"/>
                  </a:lnTo>
                  <a:cubicBezTo>
                    <a:pt x="764840" y="0"/>
                    <a:pt x="812800" y="47960"/>
                    <a:pt x="812800" y="107121"/>
                  </a:cubicBezTo>
                  <a:lnTo>
                    <a:pt x="812800" y="705679"/>
                  </a:lnTo>
                  <a:cubicBezTo>
                    <a:pt x="812800" y="764840"/>
                    <a:pt x="764840" y="812800"/>
                    <a:pt x="705679" y="812800"/>
                  </a:cubicBezTo>
                  <a:lnTo>
                    <a:pt x="107121" y="812800"/>
                  </a:lnTo>
                  <a:cubicBezTo>
                    <a:pt x="47960" y="812800"/>
                    <a:pt x="0" y="764840"/>
                    <a:pt x="0" y="705679"/>
                  </a:cubicBezTo>
                  <a:lnTo>
                    <a:pt x="0" y="107121"/>
                  </a:lnTo>
                  <a:cubicBezTo>
                    <a:pt x="0" y="47960"/>
                    <a:pt x="47960" y="0"/>
                    <a:pt x="107121" y="0"/>
                  </a:cubicBezTo>
                  <a:close/>
                </a:path>
              </a:pathLst>
            </a:custGeom>
            <a:solidFill>
              <a:srgbClr val="FFE19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812800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000000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37433" y="6353100"/>
            <a:ext cx="1445457" cy="144545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7121" y="0"/>
                  </a:moveTo>
                  <a:lnTo>
                    <a:pt x="705679" y="0"/>
                  </a:lnTo>
                  <a:cubicBezTo>
                    <a:pt x="764840" y="0"/>
                    <a:pt x="812800" y="47960"/>
                    <a:pt x="812800" y="107121"/>
                  </a:cubicBezTo>
                  <a:lnTo>
                    <a:pt x="812800" y="705679"/>
                  </a:lnTo>
                  <a:cubicBezTo>
                    <a:pt x="812800" y="764840"/>
                    <a:pt x="764840" y="812800"/>
                    <a:pt x="705679" y="812800"/>
                  </a:cubicBezTo>
                  <a:lnTo>
                    <a:pt x="107121" y="812800"/>
                  </a:lnTo>
                  <a:cubicBezTo>
                    <a:pt x="47960" y="812800"/>
                    <a:pt x="0" y="764840"/>
                    <a:pt x="0" y="705679"/>
                  </a:cubicBezTo>
                  <a:lnTo>
                    <a:pt x="0" y="107121"/>
                  </a:lnTo>
                  <a:cubicBezTo>
                    <a:pt x="0" y="47960"/>
                    <a:pt x="47960" y="0"/>
                    <a:pt x="107121" y="0"/>
                  </a:cubicBezTo>
                  <a:close/>
                </a:path>
              </a:pathLst>
            </a:custGeom>
            <a:solidFill>
              <a:srgbClr val="FFE19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0"/>
              <a:ext cx="812800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000000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02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103800" y="8314229"/>
            <a:ext cx="4080399" cy="2784873"/>
          </a:xfrm>
          <a:custGeom>
            <a:avLst/>
            <a:gdLst/>
            <a:ahLst/>
            <a:cxnLst/>
            <a:rect l="l" t="t" r="r" b="b"/>
            <a:pathLst>
              <a:path w="4080399" h="2784873">
                <a:moveTo>
                  <a:pt x="0" y="0"/>
                </a:moveTo>
                <a:lnTo>
                  <a:pt x="4080400" y="0"/>
                </a:lnTo>
                <a:lnTo>
                  <a:pt x="4080400" y="2784873"/>
                </a:lnTo>
                <a:lnTo>
                  <a:pt x="0" y="278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16244" y="7600663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6" y="0"/>
                </a:lnTo>
                <a:lnTo>
                  <a:pt x="749536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321892" y="8426142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421511" y="1072946"/>
            <a:ext cx="2334490" cy="1625654"/>
          </a:xfrm>
          <a:custGeom>
            <a:avLst/>
            <a:gdLst/>
            <a:ahLst/>
            <a:cxnLst/>
            <a:rect l="l" t="t" r="r" b="b"/>
            <a:pathLst>
              <a:path w="2334490" h="1625654">
                <a:moveTo>
                  <a:pt x="0" y="0"/>
                </a:moveTo>
                <a:lnTo>
                  <a:pt x="2334490" y="0"/>
                </a:lnTo>
                <a:lnTo>
                  <a:pt x="2334490" y="1625654"/>
                </a:lnTo>
                <a:lnTo>
                  <a:pt x="0" y="16256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07756" y="1873390"/>
            <a:ext cx="7736244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330"/>
              </a:lnSpc>
              <a:spcBef>
                <a:spcPct val="0"/>
              </a:spcBef>
            </a:pPr>
            <a:r>
              <a:rPr lang="en-US" sz="11000" dirty="0">
                <a:solidFill>
                  <a:srgbClr val="F4ECE5"/>
                </a:solidFill>
                <a:latin typeface="Bryndan Write"/>
                <a:ea typeface="Bryndan Write"/>
                <a:cs typeface="Bryndan Write"/>
                <a:sym typeface="Bryndan Write"/>
              </a:rPr>
              <a:t>Eda++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49206" y="3968903"/>
            <a:ext cx="4895405" cy="64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24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Distance from home seems to have a small but important effect on attrition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49206" y="6267375"/>
            <a:ext cx="7223594" cy="1641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24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as distance from home increases, the percentage of attrition increases being at its </a:t>
            </a:r>
            <a:r>
              <a:rPr lang="en-US" sz="1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atmost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level when distance is larger than 10, </a:t>
            </a:r>
            <a:r>
              <a:rPr lang="en-US" sz="1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espicially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between 21-25 with 25%    - distance from 5-10, the employees attrition percentage is 14.6%    - 11-15, percentage is 21.7%    - 16-20, percentage is 18.4%</a:t>
            </a: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C9EED6D-E54D-0210-ECC3-04DADF6C80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3" t="42941" r="25417" b="35098"/>
          <a:stretch/>
        </p:blipFill>
        <p:spPr>
          <a:xfrm>
            <a:off x="9006567" y="3858243"/>
            <a:ext cx="8955633" cy="2156078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A446A311-269F-9C06-A4B4-EA02EC1E9C2E}"/>
              </a:ext>
            </a:extLst>
          </p:cNvPr>
          <p:cNvSpPr txBox="1"/>
          <p:nvPr/>
        </p:nvSpPr>
        <p:spPr>
          <a:xfrm>
            <a:off x="3749206" y="3125140"/>
            <a:ext cx="4895405" cy="64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24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does </a:t>
            </a:r>
            <a:r>
              <a:rPr lang="en-US" sz="1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DistanceFromHome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influence employee attrition?</a:t>
            </a:r>
          </a:p>
        </p:txBody>
      </p:sp>
    </p:spTree>
    <p:extLst>
      <p:ext uri="{BB962C8B-B14F-4D97-AF65-F5344CB8AC3E}">
        <p14:creationId xmlns:p14="http://schemas.microsoft.com/office/powerpoint/2010/main" val="426415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22" y="-1302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3623228" y="6705672"/>
            <a:ext cx="7315200" cy="1715747"/>
          </a:xfrm>
          <a:custGeom>
            <a:avLst/>
            <a:gdLst/>
            <a:ahLst/>
            <a:cxnLst/>
            <a:rect l="l" t="t" r="r" b="b"/>
            <a:pathLst>
              <a:path w="7315200" h="1715747">
                <a:moveTo>
                  <a:pt x="7315200" y="0"/>
                </a:moveTo>
                <a:lnTo>
                  <a:pt x="0" y="0"/>
                </a:lnTo>
                <a:lnTo>
                  <a:pt x="0" y="1715746"/>
                </a:lnTo>
                <a:lnTo>
                  <a:pt x="7315200" y="171574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7410156" y="6705672"/>
            <a:ext cx="7315200" cy="1715747"/>
          </a:xfrm>
          <a:custGeom>
            <a:avLst/>
            <a:gdLst/>
            <a:ahLst/>
            <a:cxnLst/>
            <a:rect l="l" t="t" r="r" b="b"/>
            <a:pathLst>
              <a:path w="7315200" h="1715747">
                <a:moveTo>
                  <a:pt x="7315200" y="0"/>
                </a:moveTo>
                <a:lnTo>
                  <a:pt x="0" y="0"/>
                </a:lnTo>
                <a:lnTo>
                  <a:pt x="0" y="1715746"/>
                </a:lnTo>
                <a:lnTo>
                  <a:pt x="7315200" y="171574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26775" y="1190625"/>
            <a:ext cx="4332419" cy="261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14"/>
              </a:lnSpc>
            </a:pPr>
            <a:r>
              <a:rPr lang="en-US" sz="18376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16884" y="2717881"/>
            <a:ext cx="4271890" cy="261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14"/>
              </a:lnSpc>
            </a:pPr>
            <a:r>
              <a:rPr lang="en-US" sz="18376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08110" y="4295155"/>
            <a:ext cx="3279579" cy="143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981" spc="-8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Label encoding, one hot encoding and mapping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9901" y="3915220"/>
            <a:ext cx="4332419" cy="261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14"/>
              </a:lnSpc>
            </a:pPr>
            <a:r>
              <a:rPr lang="en-US" sz="18376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79615" y="1810817"/>
            <a:ext cx="6202385" cy="915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981" spc="-89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Removed columns that were useless and feature engineering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4068884" y="2037199"/>
            <a:ext cx="2105680" cy="107198"/>
          </a:xfrm>
          <a:custGeom>
            <a:avLst/>
            <a:gdLst/>
            <a:ahLst/>
            <a:cxnLst/>
            <a:rect l="l" t="t" r="r" b="b"/>
            <a:pathLst>
              <a:path w="2105680" h="107198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183093" y="4459467"/>
            <a:ext cx="2105680" cy="107198"/>
          </a:xfrm>
          <a:custGeom>
            <a:avLst/>
            <a:gdLst/>
            <a:ahLst/>
            <a:cxnLst/>
            <a:rect l="l" t="t" r="r" b="b"/>
            <a:pathLst>
              <a:path w="2105680" h="107198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841625" y="4743550"/>
            <a:ext cx="1818718" cy="92589"/>
          </a:xfrm>
          <a:custGeom>
            <a:avLst/>
            <a:gdLst/>
            <a:ahLst/>
            <a:cxnLst/>
            <a:rect l="l" t="t" r="r" b="b"/>
            <a:pathLst>
              <a:path w="1818718" h="92589">
                <a:moveTo>
                  <a:pt x="0" y="0"/>
                </a:moveTo>
                <a:lnTo>
                  <a:pt x="1818718" y="0"/>
                </a:lnTo>
                <a:lnTo>
                  <a:pt x="1818718" y="92589"/>
                </a:lnTo>
                <a:lnTo>
                  <a:pt x="0" y="925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182416" y="1213339"/>
            <a:ext cx="3312394" cy="4845258"/>
          </a:xfrm>
          <a:custGeom>
            <a:avLst/>
            <a:gdLst/>
            <a:ahLst/>
            <a:cxnLst/>
            <a:rect l="l" t="t" r="r" b="b"/>
            <a:pathLst>
              <a:path w="3312394" h="4845258">
                <a:moveTo>
                  <a:pt x="0" y="0"/>
                </a:moveTo>
                <a:lnTo>
                  <a:pt x="3312395" y="0"/>
                </a:lnTo>
                <a:lnTo>
                  <a:pt x="3312395" y="4845257"/>
                </a:lnTo>
                <a:lnTo>
                  <a:pt x="0" y="4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2980945">
            <a:off x="10399916" y="4235365"/>
            <a:ext cx="1077025" cy="1201550"/>
          </a:xfrm>
          <a:custGeom>
            <a:avLst/>
            <a:gdLst/>
            <a:ahLst/>
            <a:cxnLst/>
            <a:rect l="l" t="t" r="r" b="b"/>
            <a:pathLst>
              <a:path w="1077025" h="1201550">
                <a:moveTo>
                  <a:pt x="0" y="0"/>
                </a:moveTo>
                <a:lnTo>
                  <a:pt x="1077025" y="0"/>
                </a:lnTo>
                <a:lnTo>
                  <a:pt x="1077025" y="1201549"/>
                </a:lnTo>
                <a:lnTo>
                  <a:pt x="0" y="12015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746694" y="3040138"/>
            <a:ext cx="3332373" cy="139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981" spc="-89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Remove some highly correlated features and scaling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04907" y="7104427"/>
            <a:ext cx="10078187" cy="131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920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PREPROCESSING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  <p:sp>
        <p:nvSpPr>
          <p:cNvPr id="23" name="Freeform 23"/>
          <p:cNvSpPr/>
          <p:nvPr/>
        </p:nvSpPr>
        <p:spPr>
          <a:xfrm rot="-6739905">
            <a:off x="7859375" y="1578363"/>
            <a:ext cx="1077025" cy="1201550"/>
          </a:xfrm>
          <a:custGeom>
            <a:avLst/>
            <a:gdLst/>
            <a:ahLst/>
            <a:cxnLst/>
            <a:rect l="l" t="t" r="r" b="b"/>
            <a:pathLst>
              <a:path w="1077025" h="1201550">
                <a:moveTo>
                  <a:pt x="0" y="0"/>
                </a:moveTo>
                <a:lnTo>
                  <a:pt x="1077025" y="0"/>
                </a:lnTo>
                <a:lnTo>
                  <a:pt x="1077025" y="1201550"/>
                </a:lnTo>
                <a:lnTo>
                  <a:pt x="0" y="1201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2847428" flipH="1">
            <a:off x="6837159" y="5129960"/>
            <a:ext cx="1077025" cy="1201550"/>
          </a:xfrm>
          <a:custGeom>
            <a:avLst/>
            <a:gdLst/>
            <a:ahLst/>
            <a:cxnLst/>
            <a:rect l="l" t="t" r="r" b="b"/>
            <a:pathLst>
              <a:path w="1077025" h="1201550">
                <a:moveTo>
                  <a:pt x="1077025" y="0"/>
                </a:moveTo>
                <a:lnTo>
                  <a:pt x="0" y="0"/>
                </a:lnTo>
                <a:lnTo>
                  <a:pt x="0" y="1201550"/>
                </a:lnTo>
                <a:lnTo>
                  <a:pt x="1077025" y="1201550"/>
                </a:lnTo>
                <a:lnTo>
                  <a:pt x="1077025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336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02700" y="3107836"/>
            <a:ext cx="6586419" cy="5105938"/>
          </a:xfrm>
          <a:custGeom>
            <a:avLst/>
            <a:gdLst/>
            <a:ahLst/>
            <a:cxnLst/>
            <a:rect l="l" t="t" r="r" b="b"/>
            <a:pathLst>
              <a:path w="6586419" h="5105938">
                <a:moveTo>
                  <a:pt x="0" y="0"/>
                </a:moveTo>
                <a:lnTo>
                  <a:pt x="6586419" y="0"/>
                </a:lnTo>
                <a:lnTo>
                  <a:pt x="6586419" y="5105938"/>
                </a:lnTo>
                <a:lnTo>
                  <a:pt x="0" y="510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08225" y="3026233"/>
            <a:ext cx="3757644" cy="751529"/>
          </a:xfrm>
          <a:custGeom>
            <a:avLst/>
            <a:gdLst/>
            <a:ahLst/>
            <a:cxnLst/>
            <a:rect l="l" t="t" r="r" b="b"/>
            <a:pathLst>
              <a:path w="3757644" h="751529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366917" y="7809920"/>
            <a:ext cx="3757644" cy="751529"/>
          </a:xfrm>
          <a:custGeom>
            <a:avLst/>
            <a:gdLst/>
            <a:ahLst/>
            <a:cxnLst/>
            <a:rect l="l" t="t" r="r" b="b"/>
            <a:pathLst>
              <a:path w="3757644" h="751529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41230" y="7809920"/>
            <a:ext cx="3757644" cy="751529"/>
          </a:xfrm>
          <a:custGeom>
            <a:avLst/>
            <a:gdLst/>
            <a:ahLst/>
            <a:cxnLst/>
            <a:rect l="l" t="t" r="r" b="b"/>
            <a:pathLst>
              <a:path w="3757644" h="751529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608225" y="7449585"/>
            <a:ext cx="4059068" cy="811814"/>
          </a:xfrm>
          <a:custGeom>
            <a:avLst/>
            <a:gdLst/>
            <a:ahLst/>
            <a:cxnLst/>
            <a:rect l="l" t="t" r="r" b="b"/>
            <a:pathLst>
              <a:path w="4059068" h="811814">
                <a:moveTo>
                  <a:pt x="0" y="0"/>
                </a:moveTo>
                <a:lnTo>
                  <a:pt x="4059068" y="0"/>
                </a:lnTo>
                <a:lnTo>
                  <a:pt x="4059068" y="811814"/>
                </a:lnTo>
                <a:lnTo>
                  <a:pt x="0" y="811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337164" y="2933864"/>
            <a:ext cx="3757644" cy="751529"/>
          </a:xfrm>
          <a:custGeom>
            <a:avLst/>
            <a:gdLst/>
            <a:ahLst/>
            <a:cxnLst/>
            <a:rect l="l" t="t" r="r" b="b"/>
            <a:pathLst>
              <a:path w="3757644" h="751529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556198" y="860303"/>
            <a:ext cx="5409711" cy="1268823"/>
          </a:xfrm>
          <a:custGeom>
            <a:avLst/>
            <a:gdLst/>
            <a:ahLst/>
            <a:cxnLst/>
            <a:rect l="l" t="t" r="r" b="b"/>
            <a:pathLst>
              <a:path w="5409711" h="1268823">
                <a:moveTo>
                  <a:pt x="5409711" y="0"/>
                </a:moveTo>
                <a:lnTo>
                  <a:pt x="0" y="0"/>
                </a:lnTo>
                <a:lnTo>
                  <a:pt x="0" y="1268823"/>
                </a:lnTo>
                <a:lnTo>
                  <a:pt x="5409711" y="1268823"/>
                </a:lnTo>
                <a:lnTo>
                  <a:pt x="540971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2871336" y="860303"/>
            <a:ext cx="5409711" cy="1268823"/>
          </a:xfrm>
          <a:custGeom>
            <a:avLst/>
            <a:gdLst/>
            <a:ahLst/>
            <a:cxnLst/>
            <a:rect l="l" t="t" r="r" b="b"/>
            <a:pathLst>
              <a:path w="5409711" h="1268823">
                <a:moveTo>
                  <a:pt x="5409711" y="0"/>
                </a:moveTo>
                <a:lnTo>
                  <a:pt x="0" y="0"/>
                </a:lnTo>
                <a:lnTo>
                  <a:pt x="0" y="1268823"/>
                </a:lnTo>
                <a:lnTo>
                  <a:pt x="5409711" y="1268823"/>
                </a:lnTo>
                <a:lnTo>
                  <a:pt x="540971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991163" y="3129612"/>
            <a:ext cx="4929616" cy="55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SVC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8894" y="7930846"/>
            <a:ext cx="4929616" cy="55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NAYEV BAYES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23444" y="7631688"/>
            <a:ext cx="4929616" cy="55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LOGISTIC RGR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98894" y="3054791"/>
            <a:ext cx="4929616" cy="55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KNN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7181" y="1089208"/>
            <a:ext cx="8573533" cy="103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5"/>
              </a:lnSpc>
            </a:pPr>
            <a:r>
              <a:rPr lang="en-US" sz="720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MODELS</a:t>
            </a:r>
          </a:p>
        </p:txBody>
      </p:sp>
      <p:sp>
        <p:nvSpPr>
          <p:cNvPr id="21" name="Freeform 21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89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722700" y="342900"/>
            <a:ext cx="5966165" cy="1399337"/>
          </a:xfrm>
          <a:custGeom>
            <a:avLst/>
            <a:gdLst/>
            <a:ahLst/>
            <a:cxnLst/>
            <a:rect l="l" t="t" r="r" b="b"/>
            <a:pathLst>
              <a:path w="5966165" h="1399337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3446961" y="342900"/>
            <a:ext cx="5966165" cy="1399337"/>
          </a:xfrm>
          <a:custGeom>
            <a:avLst/>
            <a:gdLst/>
            <a:ahLst/>
            <a:cxnLst/>
            <a:rect l="l" t="t" r="r" b="b"/>
            <a:pathLst>
              <a:path w="5966165" h="1399337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76400" y="3959583"/>
            <a:ext cx="715571" cy="3896675"/>
          </a:xfrm>
          <a:custGeom>
            <a:avLst/>
            <a:gdLst/>
            <a:ahLst/>
            <a:cxnLst/>
            <a:rect l="l" t="t" r="r" b="b"/>
            <a:pathLst>
              <a:path w="715571" h="3896675">
                <a:moveTo>
                  <a:pt x="0" y="0"/>
                </a:moveTo>
                <a:lnTo>
                  <a:pt x="715571" y="0"/>
                </a:lnTo>
                <a:lnTo>
                  <a:pt x="715571" y="3896675"/>
                </a:lnTo>
                <a:lnTo>
                  <a:pt x="0" y="389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flipH="1">
            <a:off x="15697200" y="4044637"/>
            <a:ext cx="715571" cy="3896675"/>
          </a:xfrm>
          <a:custGeom>
            <a:avLst/>
            <a:gdLst/>
            <a:ahLst/>
            <a:cxnLst/>
            <a:rect l="l" t="t" r="r" b="b"/>
            <a:pathLst>
              <a:path w="715571" h="3896675">
                <a:moveTo>
                  <a:pt x="715571" y="0"/>
                </a:moveTo>
                <a:lnTo>
                  <a:pt x="0" y="0"/>
                </a:lnTo>
                <a:lnTo>
                  <a:pt x="0" y="3896675"/>
                </a:lnTo>
                <a:lnTo>
                  <a:pt x="715571" y="3896675"/>
                </a:lnTo>
                <a:lnTo>
                  <a:pt x="715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911296" y="8123546"/>
            <a:ext cx="1648026" cy="68917"/>
          </a:xfrm>
          <a:custGeom>
            <a:avLst/>
            <a:gdLst/>
            <a:ahLst/>
            <a:cxnLst/>
            <a:rect l="l" t="t" r="r" b="b"/>
            <a:pathLst>
              <a:path w="1648026" h="68917">
                <a:moveTo>
                  <a:pt x="0" y="0"/>
                </a:moveTo>
                <a:lnTo>
                  <a:pt x="1648026" y="0"/>
                </a:lnTo>
                <a:lnTo>
                  <a:pt x="1648026" y="68917"/>
                </a:lnTo>
                <a:lnTo>
                  <a:pt x="0" y="689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35513">
            <a:off x="10280766" y="4769518"/>
            <a:ext cx="1652296" cy="958332"/>
          </a:xfrm>
          <a:custGeom>
            <a:avLst/>
            <a:gdLst/>
            <a:ahLst/>
            <a:cxnLst/>
            <a:rect l="l" t="t" r="r" b="b"/>
            <a:pathLst>
              <a:path w="1652296" h="958332">
                <a:moveTo>
                  <a:pt x="0" y="0"/>
                </a:moveTo>
                <a:lnTo>
                  <a:pt x="1652296" y="0"/>
                </a:lnTo>
                <a:lnTo>
                  <a:pt x="1652296" y="958332"/>
                </a:lnTo>
                <a:lnTo>
                  <a:pt x="0" y="9583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752501" y="637784"/>
            <a:ext cx="8219615" cy="108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No Sampling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5669" y="9452947"/>
            <a:ext cx="4439550" cy="33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31287" y="9447542"/>
            <a:ext cx="4431356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F63BE28B-AC37-7308-F824-6DEB6435AC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324" y="1776952"/>
            <a:ext cx="13337876" cy="81238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722700" y="162763"/>
            <a:ext cx="5966165" cy="1399337"/>
          </a:xfrm>
          <a:custGeom>
            <a:avLst/>
            <a:gdLst/>
            <a:ahLst/>
            <a:cxnLst/>
            <a:rect l="l" t="t" r="r" b="b"/>
            <a:pathLst>
              <a:path w="5966165" h="1399337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4930435" y="162763"/>
            <a:ext cx="5966165" cy="1399337"/>
          </a:xfrm>
          <a:custGeom>
            <a:avLst/>
            <a:gdLst/>
            <a:ahLst/>
            <a:cxnLst/>
            <a:rect l="l" t="t" r="r" b="b"/>
            <a:pathLst>
              <a:path w="5966165" h="1399337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2637229" y="4668976"/>
            <a:ext cx="715571" cy="3896675"/>
          </a:xfrm>
          <a:custGeom>
            <a:avLst/>
            <a:gdLst/>
            <a:ahLst/>
            <a:cxnLst/>
            <a:rect l="l" t="t" r="r" b="b"/>
            <a:pathLst>
              <a:path w="715571" h="3896675">
                <a:moveTo>
                  <a:pt x="0" y="0"/>
                </a:moveTo>
                <a:lnTo>
                  <a:pt x="715571" y="0"/>
                </a:lnTo>
                <a:lnTo>
                  <a:pt x="715571" y="3896675"/>
                </a:lnTo>
                <a:lnTo>
                  <a:pt x="0" y="389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5621000" y="4668976"/>
            <a:ext cx="715571" cy="3896675"/>
          </a:xfrm>
          <a:custGeom>
            <a:avLst/>
            <a:gdLst/>
            <a:ahLst/>
            <a:cxnLst/>
            <a:rect l="l" t="t" r="r" b="b"/>
            <a:pathLst>
              <a:path w="715571" h="3896675">
                <a:moveTo>
                  <a:pt x="715571" y="0"/>
                </a:moveTo>
                <a:lnTo>
                  <a:pt x="0" y="0"/>
                </a:lnTo>
                <a:lnTo>
                  <a:pt x="0" y="3896675"/>
                </a:lnTo>
                <a:lnTo>
                  <a:pt x="715571" y="3896675"/>
                </a:lnTo>
                <a:lnTo>
                  <a:pt x="715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911296" y="8123546"/>
            <a:ext cx="1648026" cy="68917"/>
          </a:xfrm>
          <a:custGeom>
            <a:avLst/>
            <a:gdLst/>
            <a:ahLst/>
            <a:cxnLst/>
            <a:rect l="l" t="t" r="r" b="b"/>
            <a:pathLst>
              <a:path w="1648026" h="68917">
                <a:moveTo>
                  <a:pt x="0" y="0"/>
                </a:moveTo>
                <a:lnTo>
                  <a:pt x="1648026" y="0"/>
                </a:lnTo>
                <a:lnTo>
                  <a:pt x="1648026" y="68917"/>
                </a:lnTo>
                <a:lnTo>
                  <a:pt x="0" y="689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35513">
            <a:off x="10280766" y="4769518"/>
            <a:ext cx="1652296" cy="958332"/>
          </a:xfrm>
          <a:custGeom>
            <a:avLst/>
            <a:gdLst/>
            <a:ahLst/>
            <a:cxnLst/>
            <a:rect l="l" t="t" r="r" b="b"/>
            <a:pathLst>
              <a:path w="1652296" h="958332">
                <a:moveTo>
                  <a:pt x="0" y="0"/>
                </a:moveTo>
                <a:lnTo>
                  <a:pt x="1652296" y="0"/>
                </a:lnTo>
                <a:lnTo>
                  <a:pt x="1652296" y="958332"/>
                </a:lnTo>
                <a:lnTo>
                  <a:pt x="0" y="9583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752501" y="457647"/>
            <a:ext cx="8474344" cy="10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Different Sampling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5669" y="9452947"/>
            <a:ext cx="4439550" cy="33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31287" y="9447542"/>
            <a:ext cx="4431356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05DC5CA4-31A1-1724-AC0A-7DB2129292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95" y="1562100"/>
            <a:ext cx="12042422" cy="84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8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0" y="-417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990599" y="1028700"/>
            <a:ext cx="12420600" cy="1399337"/>
          </a:xfrm>
          <a:custGeom>
            <a:avLst/>
            <a:gdLst/>
            <a:ahLst/>
            <a:cxnLst/>
            <a:rect l="l" t="t" r="r" b="b"/>
            <a:pathLst>
              <a:path w="5966165" h="1399337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741979" y="407547"/>
            <a:ext cx="2198272" cy="2329493"/>
          </a:xfrm>
          <a:custGeom>
            <a:avLst/>
            <a:gdLst/>
            <a:ahLst/>
            <a:cxnLst/>
            <a:rect l="l" t="t" r="r" b="b"/>
            <a:pathLst>
              <a:path w="2198272" h="2329493">
                <a:moveTo>
                  <a:pt x="0" y="0"/>
                </a:moveTo>
                <a:lnTo>
                  <a:pt x="2198272" y="0"/>
                </a:lnTo>
                <a:lnTo>
                  <a:pt x="2198272" y="2329493"/>
                </a:lnTo>
                <a:lnTo>
                  <a:pt x="0" y="2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501" y="1256356"/>
            <a:ext cx="10820499" cy="10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Hyperparameter Tuning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  <p:pic>
        <p:nvPicPr>
          <p:cNvPr id="24" name="Picture 23" descr="A red and blue graph&#10;&#10;Description automatically generated">
            <a:extLst>
              <a:ext uri="{FF2B5EF4-FFF2-40B4-BE49-F238E27FC236}">
                <a16:creationId xmlns:a16="http://schemas.microsoft.com/office/drawing/2014/main" id="{0D7AEC81-6B07-9B0C-6A6B-B90F5FC1A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2757252"/>
            <a:ext cx="11353800" cy="61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56245">
            <a:off x="3252182" y="4777690"/>
            <a:ext cx="11667627" cy="2736589"/>
          </a:xfrm>
          <a:custGeom>
            <a:avLst/>
            <a:gdLst/>
            <a:ahLst/>
            <a:cxnLst/>
            <a:rect l="l" t="t" r="r" b="b"/>
            <a:pathLst>
              <a:path w="11667627" h="2736589">
                <a:moveTo>
                  <a:pt x="0" y="0"/>
                </a:moveTo>
                <a:lnTo>
                  <a:pt x="11667627" y="0"/>
                </a:lnTo>
                <a:lnTo>
                  <a:pt x="11667627" y="2736589"/>
                </a:lnTo>
                <a:lnTo>
                  <a:pt x="0" y="273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234792">
            <a:off x="3642314" y="5889627"/>
            <a:ext cx="11020820" cy="116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987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THE END </a:t>
            </a:r>
          </a:p>
        </p:txBody>
      </p:sp>
      <p:sp>
        <p:nvSpPr>
          <p:cNvPr id="5" name="Freeform 5"/>
          <p:cNvSpPr/>
          <p:nvPr/>
        </p:nvSpPr>
        <p:spPr>
          <a:xfrm rot="1188882">
            <a:off x="7354149" y="1247133"/>
            <a:ext cx="2590861" cy="2914056"/>
          </a:xfrm>
          <a:custGeom>
            <a:avLst/>
            <a:gdLst/>
            <a:ahLst/>
            <a:cxnLst/>
            <a:rect l="l" t="t" r="r" b="b"/>
            <a:pathLst>
              <a:path w="2590861" h="2914056">
                <a:moveTo>
                  <a:pt x="0" y="0"/>
                </a:moveTo>
                <a:lnTo>
                  <a:pt x="2590861" y="0"/>
                </a:lnTo>
                <a:lnTo>
                  <a:pt x="2590861" y="2914056"/>
                </a:lnTo>
                <a:lnTo>
                  <a:pt x="0" y="2914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028700" y="10287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4215517" y="10287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285099" flipV="1">
            <a:off x="1430912" y="3626391"/>
            <a:ext cx="2006389" cy="908347"/>
          </a:xfrm>
          <a:custGeom>
            <a:avLst/>
            <a:gdLst/>
            <a:ahLst/>
            <a:cxnLst/>
            <a:rect l="l" t="t" r="r" b="b"/>
            <a:pathLst>
              <a:path w="2006389" h="908347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58860" y="1288286"/>
            <a:ext cx="13407009" cy="1020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53926" y="4169815"/>
            <a:ext cx="7776791" cy="104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COMPANY HAS A HIGH ATTRITION RATE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9742" y="6238219"/>
            <a:ext cx="9132351" cy="108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1"/>
              </a:lnSpc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Analyze dataset, understand the pattern of employee attrition </a:t>
            </a:r>
          </a:p>
          <a:p>
            <a:pPr algn="l">
              <a:lnSpc>
                <a:spcPts val="4361"/>
              </a:lnSpc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and predict future attritions</a:t>
            </a:r>
          </a:p>
        </p:txBody>
      </p:sp>
      <p:sp>
        <p:nvSpPr>
          <p:cNvPr id="9" name="Freeform 9"/>
          <p:cNvSpPr/>
          <p:nvPr/>
        </p:nvSpPr>
        <p:spPr>
          <a:xfrm rot="1393184">
            <a:off x="13189936" y="3291963"/>
            <a:ext cx="3292370" cy="3703074"/>
          </a:xfrm>
          <a:custGeom>
            <a:avLst/>
            <a:gdLst/>
            <a:ahLst/>
            <a:cxnLst/>
            <a:rect l="l" t="t" r="r" b="b"/>
            <a:pathLst>
              <a:path w="3292370" h="3703074">
                <a:moveTo>
                  <a:pt x="0" y="0"/>
                </a:moveTo>
                <a:lnTo>
                  <a:pt x="3292370" y="0"/>
                </a:lnTo>
                <a:lnTo>
                  <a:pt x="3292370" y="3703074"/>
                </a:lnTo>
                <a:lnTo>
                  <a:pt x="0" y="370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501354">
            <a:off x="11744622" y="2862624"/>
            <a:ext cx="2849969" cy="699538"/>
          </a:xfrm>
          <a:custGeom>
            <a:avLst/>
            <a:gdLst/>
            <a:ahLst/>
            <a:cxnLst/>
            <a:rect l="l" t="t" r="r" b="b"/>
            <a:pathLst>
              <a:path w="2849969" h="699538">
                <a:moveTo>
                  <a:pt x="0" y="0"/>
                </a:moveTo>
                <a:lnTo>
                  <a:pt x="2849969" y="0"/>
                </a:lnTo>
                <a:lnTo>
                  <a:pt x="2849969" y="699538"/>
                </a:lnTo>
                <a:lnTo>
                  <a:pt x="0" y="699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167043" flipV="1">
            <a:off x="3548550" y="2907547"/>
            <a:ext cx="2849969" cy="699538"/>
          </a:xfrm>
          <a:custGeom>
            <a:avLst/>
            <a:gdLst/>
            <a:ahLst/>
            <a:cxnLst/>
            <a:rect l="l" t="t" r="r" b="b"/>
            <a:pathLst>
              <a:path w="2849969" h="699538">
                <a:moveTo>
                  <a:pt x="0" y="699538"/>
                </a:moveTo>
                <a:lnTo>
                  <a:pt x="2849970" y="699538"/>
                </a:lnTo>
                <a:lnTo>
                  <a:pt x="2849970" y="0"/>
                </a:lnTo>
                <a:lnTo>
                  <a:pt x="0" y="0"/>
                </a:lnTo>
                <a:lnTo>
                  <a:pt x="0" y="6995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4327275" y="834707"/>
            <a:ext cx="9639837" cy="2260980"/>
          </a:xfrm>
          <a:custGeom>
            <a:avLst/>
            <a:gdLst/>
            <a:ahLst/>
            <a:cxnLst/>
            <a:rect l="l" t="t" r="r" b="b"/>
            <a:pathLst>
              <a:path w="9639837" h="2260980">
                <a:moveTo>
                  <a:pt x="9639837" y="0"/>
                </a:moveTo>
                <a:lnTo>
                  <a:pt x="0" y="0"/>
                </a:lnTo>
                <a:lnTo>
                  <a:pt x="0" y="2260980"/>
                </a:lnTo>
                <a:lnTo>
                  <a:pt x="9639837" y="2260980"/>
                </a:lnTo>
                <a:lnTo>
                  <a:pt x="96398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930658" y="4408384"/>
            <a:ext cx="4723125" cy="254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JOB PERFORMANCE AND SATISFACTION</a:t>
            </a:r>
          </a:p>
        </p:txBody>
      </p:sp>
      <p:sp>
        <p:nvSpPr>
          <p:cNvPr id="7" name="Freeform 7"/>
          <p:cNvSpPr/>
          <p:nvPr/>
        </p:nvSpPr>
        <p:spPr>
          <a:xfrm rot="-281248">
            <a:off x="8802055" y="8421673"/>
            <a:ext cx="1196590" cy="478636"/>
          </a:xfrm>
          <a:custGeom>
            <a:avLst/>
            <a:gdLst/>
            <a:ahLst/>
            <a:cxnLst/>
            <a:rect l="l" t="t" r="r" b="b"/>
            <a:pathLst>
              <a:path w="1196590" h="478636">
                <a:moveTo>
                  <a:pt x="0" y="0"/>
                </a:moveTo>
                <a:lnTo>
                  <a:pt x="1196590" y="0"/>
                </a:lnTo>
                <a:lnTo>
                  <a:pt x="1196590" y="478636"/>
                </a:lnTo>
                <a:lnTo>
                  <a:pt x="0" y="478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21751" y="7262963"/>
            <a:ext cx="15357197" cy="98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2463" spc="-7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The data describes employees Personal Information like age, job details like </a:t>
            </a:r>
          </a:p>
          <a:p>
            <a:pPr algn="ctr">
              <a:lnSpc>
                <a:spcPts val="4040"/>
              </a:lnSpc>
            </a:pPr>
            <a:r>
              <a:rPr lang="en-US" sz="2463" spc="-7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department, and job performance/satisfaction.</a:t>
            </a:r>
          </a:p>
        </p:txBody>
      </p:sp>
      <p:sp>
        <p:nvSpPr>
          <p:cNvPr id="9" name="Freeform 9"/>
          <p:cNvSpPr/>
          <p:nvPr/>
        </p:nvSpPr>
        <p:spPr>
          <a:xfrm>
            <a:off x="3845936" y="6961938"/>
            <a:ext cx="312008" cy="1699052"/>
          </a:xfrm>
          <a:custGeom>
            <a:avLst/>
            <a:gdLst/>
            <a:ahLst/>
            <a:cxnLst/>
            <a:rect l="l" t="t" r="r" b="b"/>
            <a:pathLst>
              <a:path w="312008" h="1699052">
                <a:moveTo>
                  <a:pt x="0" y="0"/>
                </a:moveTo>
                <a:lnTo>
                  <a:pt x="312008" y="0"/>
                </a:lnTo>
                <a:lnTo>
                  <a:pt x="312008" y="1699053"/>
                </a:lnTo>
                <a:lnTo>
                  <a:pt x="0" y="16990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4504566" y="6819949"/>
            <a:ext cx="312008" cy="1699052"/>
          </a:xfrm>
          <a:custGeom>
            <a:avLst/>
            <a:gdLst/>
            <a:ahLst/>
            <a:cxnLst/>
            <a:rect l="l" t="t" r="r" b="b"/>
            <a:pathLst>
              <a:path w="312008" h="1699052">
                <a:moveTo>
                  <a:pt x="312008" y="0"/>
                </a:moveTo>
                <a:lnTo>
                  <a:pt x="0" y="0"/>
                </a:lnTo>
                <a:lnTo>
                  <a:pt x="0" y="1699052"/>
                </a:lnTo>
                <a:lnTo>
                  <a:pt x="312008" y="1699052"/>
                </a:lnTo>
                <a:lnTo>
                  <a:pt x="3120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10607793">
            <a:off x="8413456" y="2841293"/>
            <a:ext cx="1467476" cy="2468231"/>
          </a:xfrm>
          <a:custGeom>
            <a:avLst/>
            <a:gdLst/>
            <a:ahLst/>
            <a:cxnLst/>
            <a:rect l="l" t="t" r="r" b="b"/>
            <a:pathLst>
              <a:path w="1467476" h="2468231">
                <a:moveTo>
                  <a:pt x="0" y="0"/>
                </a:moveTo>
                <a:lnTo>
                  <a:pt x="1467476" y="0"/>
                </a:lnTo>
                <a:lnTo>
                  <a:pt x="1467476" y="2468231"/>
                </a:lnTo>
                <a:lnTo>
                  <a:pt x="0" y="24682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16249" y="1463598"/>
            <a:ext cx="10888318" cy="139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2"/>
              </a:lnSpc>
            </a:pPr>
            <a:r>
              <a:rPr lang="en-US" sz="975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2744" y="4405298"/>
            <a:ext cx="4330856" cy="1289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 dirty="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PERSONAL INFORMATION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06648" y="5601274"/>
            <a:ext cx="4481092" cy="6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JOB DETAILS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877019" y="718907"/>
            <a:ext cx="9158928" cy="2764331"/>
          </a:xfrm>
          <a:custGeom>
            <a:avLst/>
            <a:gdLst/>
            <a:ahLst/>
            <a:cxnLst/>
            <a:rect l="l" t="t" r="r" b="b"/>
            <a:pathLst>
              <a:path w="9158928" h="2764331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08858" y="3650571"/>
            <a:ext cx="273633" cy="2388858"/>
          </a:xfrm>
          <a:custGeom>
            <a:avLst/>
            <a:gdLst/>
            <a:ahLst/>
            <a:cxnLst/>
            <a:rect l="l" t="t" r="r" b="b"/>
            <a:pathLst>
              <a:path w="273633" h="2388858">
                <a:moveTo>
                  <a:pt x="0" y="0"/>
                </a:moveTo>
                <a:lnTo>
                  <a:pt x="273632" y="0"/>
                </a:lnTo>
                <a:lnTo>
                  <a:pt x="273632" y="2388858"/>
                </a:lnTo>
                <a:lnTo>
                  <a:pt x="0" y="2388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4151387" y="3483238"/>
            <a:ext cx="273633" cy="2388858"/>
          </a:xfrm>
          <a:custGeom>
            <a:avLst/>
            <a:gdLst/>
            <a:ahLst/>
            <a:cxnLst/>
            <a:rect l="l" t="t" r="r" b="b"/>
            <a:pathLst>
              <a:path w="273633" h="2388858">
                <a:moveTo>
                  <a:pt x="273633" y="0"/>
                </a:moveTo>
                <a:lnTo>
                  <a:pt x="0" y="0"/>
                </a:lnTo>
                <a:lnTo>
                  <a:pt x="0" y="2388858"/>
                </a:lnTo>
                <a:lnTo>
                  <a:pt x="273633" y="2388858"/>
                </a:lnTo>
                <a:lnTo>
                  <a:pt x="2736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189461" y="5018124"/>
            <a:ext cx="4925478" cy="250752"/>
          </a:xfrm>
          <a:custGeom>
            <a:avLst/>
            <a:gdLst/>
            <a:ahLst/>
            <a:cxnLst/>
            <a:rect l="l" t="t" r="r" b="b"/>
            <a:pathLst>
              <a:path w="4925478" h="250752">
                <a:moveTo>
                  <a:pt x="0" y="0"/>
                </a:moveTo>
                <a:lnTo>
                  <a:pt x="4925479" y="0"/>
                </a:lnTo>
                <a:lnTo>
                  <a:pt x="4925479" y="250752"/>
                </a:lnTo>
                <a:lnTo>
                  <a:pt x="0" y="25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243952">
            <a:off x="2674943" y="3634973"/>
            <a:ext cx="2630493" cy="2420054"/>
          </a:xfrm>
          <a:custGeom>
            <a:avLst/>
            <a:gdLst/>
            <a:ahLst/>
            <a:cxnLst/>
            <a:rect l="l" t="t" r="r" b="b"/>
            <a:pathLst>
              <a:path w="2630493" h="2420054">
                <a:moveTo>
                  <a:pt x="0" y="0"/>
                </a:moveTo>
                <a:lnTo>
                  <a:pt x="2630494" y="0"/>
                </a:lnTo>
                <a:lnTo>
                  <a:pt x="2630494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854805" y="9409176"/>
            <a:ext cx="7315200" cy="877824"/>
          </a:xfrm>
          <a:custGeom>
            <a:avLst/>
            <a:gdLst/>
            <a:ahLst/>
            <a:cxnLst/>
            <a:rect l="l" t="t" r="r" b="b"/>
            <a:pathLst>
              <a:path w="7315200" h="877824">
                <a:moveTo>
                  <a:pt x="0" y="0"/>
                </a:moveTo>
                <a:lnTo>
                  <a:pt x="7315200" y="0"/>
                </a:lnTo>
                <a:lnTo>
                  <a:pt x="7315200" y="877824"/>
                </a:lnTo>
                <a:lnTo>
                  <a:pt x="0" y="8778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3750122">
            <a:off x="14584286" y="792489"/>
            <a:ext cx="3173362" cy="2284820"/>
          </a:xfrm>
          <a:custGeom>
            <a:avLst/>
            <a:gdLst/>
            <a:ahLst/>
            <a:cxnLst/>
            <a:rect l="l" t="t" r="r" b="b"/>
            <a:pathLst>
              <a:path w="3173362" h="2284820">
                <a:moveTo>
                  <a:pt x="0" y="0"/>
                </a:moveTo>
                <a:lnTo>
                  <a:pt x="3173361" y="0"/>
                </a:lnTo>
                <a:lnTo>
                  <a:pt x="3173361" y="2284821"/>
                </a:lnTo>
                <a:lnTo>
                  <a:pt x="0" y="22848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034620" y="3965338"/>
            <a:ext cx="2918501" cy="6321662"/>
          </a:xfrm>
          <a:custGeom>
            <a:avLst/>
            <a:gdLst/>
            <a:ahLst/>
            <a:cxnLst/>
            <a:rect l="l" t="t" r="r" b="b"/>
            <a:pathLst>
              <a:path w="2918501" h="6321662">
                <a:moveTo>
                  <a:pt x="0" y="0"/>
                </a:moveTo>
                <a:lnTo>
                  <a:pt x="2918501" y="0"/>
                </a:lnTo>
                <a:lnTo>
                  <a:pt x="2918501" y="6321662"/>
                </a:lnTo>
                <a:lnTo>
                  <a:pt x="0" y="63216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282490" y="1808902"/>
            <a:ext cx="7572048" cy="108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4"/>
              </a:lnSpc>
            </a:pPr>
            <a:r>
              <a:rPr lang="en-US" sz="843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STEP 1: EDA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81261" y="4270325"/>
            <a:ext cx="10102452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ATTRITION RATE IS 16%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  <p:pic>
        <p:nvPicPr>
          <p:cNvPr id="21" name="Picture 20" descr="A red and green chart&#10;&#10;Description automatically generated">
            <a:extLst>
              <a:ext uri="{FF2B5EF4-FFF2-40B4-BE49-F238E27FC236}">
                <a16:creationId xmlns:a16="http://schemas.microsoft.com/office/drawing/2014/main" id="{A2A974A9-51FE-ECA3-86A9-8420736F4B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87" y="5209497"/>
            <a:ext cx="9538519" cy="42590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94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81248">
            <a:off x="4158456" y="3617687"/>
            <a:ext cx="2153525" cy="861410"/>
          </a:xfrm>
          <a:custGeom>
            <a:avLst/>
            <a:gdLst/>
            <a:ahLst/>
            <a:cxnLst/>
            <a:rect l="l" t="t" r="r" b="b"/>
            <a:pathLst>
              <a:path w="2153525" h="861410">
                <a:moveTo>
                  <a:pt x="0" y="0"/>
                </a:moveTo>
                <a:lnTo>
                  <a:pt x="2153525" y="0"/>
                </a:lnTo>
                <a:lnTo>
                  <a:pt x="2153525" y="861410"/>
                </a:lnTo>
                <a:lnTo>
                  <a:pt x="0" y="861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877019" y="718907"/>
            <a:ext cx="9158928" cy="2764331"/>
          </a:xfrm>
          <a:custGeom>
            <a:avLst/>
            <a:gdLst/>
            <a:ahLst/>
            <a:cxnLst/>
            <a:rect l="l" t="t" r="r" b="b"/>
            <a:pathLst>
              <a:path w="9158928" h="2764331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3864238"/>
            <a:ext cx="273633" cy="2388858"/>
          </a:xfrm>
          <a:custGeom>
            <a:avLst/>
            <a:gdLst/>
            <a:ahLst/>
            <a:cxnLst/>
            <a:rect l="l" t="t" r="r" b="b"/>
            <a:pathLst>
              <a:path w="273633" h="2388858">
                <a:moveTo>
                  <a:pt x="0" y="0"/>
                </a:moveTo>
                <a:lnTo>
                  <a:pt x="273633" y="0"/>
                </a:lnTo>
                <a:lnTo>
                  <a:pt x="273633" y="2388858"/>
                </a:lnTo>
                <a:lnTo>
                  <a:pt x="0" y="2388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0811040" y="6392913"/>
            <a:ext cx="273633" cy="2388858"/>
          </a:xfrm>
          <a:custGeom>
            <a:avLst/>
            <a:gdLst/>
            <a:ahLst/>
            <a:cxnLst/>
            <a:rect l="l" t="t" r="r" b="b"/>
            <a:pathLst>
              <a:path w="273633" h="2388858">
                <a:moveTo>
                  <a:pt x="273633" y="0"/>
                </a:moveTo>
                <a:lnTo>
                  <a:pt x="0" y="0"/>
                </a:lnTo>
                <a:lnTo>
                  <a:pt x="0" y="2388858"/>
                </a:lnTo>
                <a:lnTo>
                  <a:pt x="273633" y="2388858"/>
                </a:lnTo>
                <a:lnTo>
                  <a:pt x="27363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516729" y="9007548"/>
            <a:ext cx="4925478" cy="250752"/>
          </a:xfrm>
          <a:custGeom>
            <a:avLst/>
            <a:gdLst/>
            <a:ahLst/>
            <a:cxnLst/>
            <a:rect l="l" t="t" r="r" b="b"/>
            <a:pathLst>
              <a:path w="4925478" h="250752">
                <a:moveTo>
                  <a:pt x="0" y="0"/>
                </a:moveTo>
                <a:lnTo>
                  <a:pt x="4925479" y="0"/>
                </a:lnTo>
                <a:lnTo>
                  <a:pt x="4925479" y="250752"/>
                </a:lnTo>
                <a:lnTo>
                  <a:pt x="0" y="250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282490" y="1808902"/>
            <a:ext cx="7572048" cy="108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4"/>
              </a:lnSpc>
            </a:pPr>
            <a:r>
              <a:rPr lang="en-US" sz="843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STEP 1: EDA+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8735" y="4594225"/>
            <a:ext cx="10102452" cy="57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dirty="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Q1. How does Age affect Attrition?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5516" y="6235337"/>
            <a:ext cx="9276691" cy="223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99"/>
              </a:lnSpc>
            </a:pPr>
            <a:r>
              <a:rPr lang="en-US" sz="3999" dirty="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AGE SEEMS TO MATTER AS MOST PEOPLE WHO ARE BETWEEN THE AGE OF 20-35 SEEM TO LEAVE MORE THAN OLDER COSTUMERS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DB29A2-2FAC-3012-6158-B71E10CBDD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14" y="2225351"/>
            <a:ext cx="7353363" cy="39870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01493">
            <a:off x="1011242" y="869251"/>
            <a:ext cx="4982890" cy="2853837"/>
          </a:xfrm>
          <a:custGeom>
            <a:avLst/>
            <a:gdLst/>
            <a:ahLst/>
            <a:cxnLst/>
            <a:rect l="l" t="t" r="r" b="b"/>
            <a:pathLst>
              <a:path w="4982890" h="2853837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01493">
            <a:off x="1011242" y="1597454"/>
            <a:ext cx="4982890" cy="2853837"/>
          </a:xfrm>
          <a:custGeom>
            <a:avLst/>
            <a:gdLst/>
            <a:ahLst/>
            <a:cxnLst/>
            <a:rect l="l" t="t" r="r" b="b"/>
            <a:pathLst>
              <a:path w="4982890" h="2853837">
                <a:moveTo>
                  <a:pt x="0" y="0"/>
                </a:moveTo>
                <a:lnTo>
                  <a:pt x="4982890" y="0"/>
                </a:lnTo>
                <a:lnTo>
                  <a:pt x="4982890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01493">
            <a:off x="4630694" y="869251"/>
            <a:ext cx="4982890" cy="2853837"/>
          </a:xfrm>
          <a:custGeom>
            <a:avLst/>
            <a:gdLst/>
            <a:ahLst/>
            <a:cxnLst/>
            <a:rect l="l" t="t" r="r" b="b"/>
            <a:pathLst>
              <a:path w="4982890" h="2853837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01493">
            <a:off x="4630694" y="1597454"/>
            <a:ext cx="4982890" cy="2853837"/>
          </a:xfrm>
          <a:custGeom>
            <a:avLst/>
            <a:gdLst/>
            <a:ahLst/>
            <a:cxnLst/>
            <a:rect l="l" t="t" r="r" b="b"/>
            <a:pathLst>
              <a:path w="4982890" h="2853837">
                <a:moveTo>
                  <a:pt x="0" y="0"/>
                </a:moveTo>
                <a:lnTo>
                  <a:pt x="4982891" y="0"/>
                </a:lnTo>
                <a:lnTo>
                  <a:pt x="4982891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55676" y="5244108"/>
            <a:ext cx="7054287" cy="2801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545" spc="-76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What are the key factors contributing to employee attrition?</a:t>
            </a:r>
          </a:p>
          <a:p>
            <a:pPr algn="l">
              <a:lnSpc>
                <a:spcPts val="3690"/>
              </a:lnSpc>
            </a:pPr>
            <a:r>
              <a:rPr lang="en-US" sz="2545" spc="-76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Sales seem to be leaving the most as 40% of them leave.</a:t>
            </a:r>
          </a:p>
          <a:p>
            <a:pPr algn="l">
              <a:lnSpc>
                <a:spcPts val="3690"/>
              </a:lnSpc>
            </a:pPr>
            <a:r>
              <a:rPr lang="en-US" sz="2545" spc="-76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Also </a:t>
            </a:r>
            <a:r>
              <a:rPr lang="en-US" sz="2545" spc="-76" dirty="0" err="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hr</a:t>
            </a:r>
            <a:r>
              <a:rPr lang="en-US" sz="2545" spc="-76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and laboratory </a:t>
            </a:r>
            <a:r>
              <a:rPr lang="en-US" sz="2545" spc="-76" dirty="0" err="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techncian</a:t>
            </a:r>
            <a:endParaRPr lang="en-US" sz="2545" spc="-76" dirty="0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3690"/>
              </a:lnSpc>
            </a:pPr>
            <a:r>
              <a:rPr lang="en-US" sz="2545" spc="-76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Maybe because higher work pressure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259604" y="4702829"/>
            <a:ext cx="377229" cy="3516537"/>
          </a:xfrm>
          <a:custGeom>
            <a:avLst/>
            <a:gdLst/>
            <a:ahLst/>
            <a:cxnLst/>
            <a:rect l="l" t="t" r="r" b="b"/>
            <a:pathLst>
              <a:path w="377229" h="3516537">
                <a:moveTo>
                  <a:pt x="377228" y="0"/>
                </a:moveTo>
                <a:lnTo>
                  <a:pt x="0" y="0"/>
                </a:lnTo>
                <a:lnTo>
                  <a:pt x="0" y="3516537"/>
                </a:lnTo>
                <a:lnTo>
                  <a:pt x="377228" y="3516537"/>
                </a:lnTo>
                <a:lnTo>
                  <a:pt x="3772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9574">
            <a:off x="3414240" y="5169487"/>
            <a:ext cx="1384931" cy="196408"/>
          </a:xfrm>
          <a:custGeom>
            <a:avLst/>
            <a:gdLst/>
            <a:ahLst/>
            <a:cxnLst/>
            <a:rect l="l" t="t" r="r" b="b"/>
            <a:pathLst>
              <a:path w="1384931" h="196408">
                <a:moveTo>
                  <a:pt x="0" y="0"/>
                </a:moveTo>
                <a:lnTo>
                  <a:pt x="1384931" y="0"/>
                </a:lnTo>
                <a:lnTo>
                  <a:pt x="1384931" y="196408"/>
                </a:lnTo>
                <a:lnTo>
                  <a:pt x="0" y="196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90201">
            <a:off x="14350965" y="-168939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855676" y="2203491"/>
            <a:ext cx="9760766" cy="107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5"/>
              </a:lnSpc>
            </a:pPr>
            <a:r>
              <a:rPr lang="en-US" sz="789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STEP 1: EDA+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850236" y="3983820"/>
            <a:ext cx="7612407" cy="5160958"/>
            <a:chOff x="0" y="0"/>
            <a:chExt cx="10149877" cy="68812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49877" cy="6881278"/>
            </a:xfrm>
            <a:custGeom>
              <a:avLst/>
              <a:gdLst/>
              <a:ahLst/>
              <a:cxnLst/>
              <a:rect l="l" t="t" r="r" b="b"/>
              <a:pathLst>
                <a:path w="10149877" h="6881278">
                  <a:moveTo>
                    <a:pt x="0" y="0"/>
                  </a:moveTo>
                  <a:lnTo>
                    <a:pt x="10149877" y="0"/>
                  </a:lnTo>
                  <a:lnTo>
                    <a:pt x="10149877" y="6881278"/>
                  </a:lnTo>
                  <a:lnTo>
                    <a:pt x="0" y="688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4564536" y="295584"/>
            <a:ext cx="9158928" cy="2764331"/>
          </a:xfrm>
          <a:custGeom>
            <a:avLst/>
            <a:gdLst/>
            <a:ahLst/>
            <a:cxnLst/>
            <a:rect l="l" t="t" r="r" b="b"/>
            <a:pathLst>
              <a:path w="9158928" h="2764331">
                <a:moveTo>
                  <a:pt x="0" y="2764331"/>
                </a:moveTo>
                <a:lnTo>
                  <a:pt x="9158928" y="2764331"/>
                </a:lnTo>
                <a:lnTo>
                  <a:pt x="9158928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75954" y="4503137"/>
            <a:ext cx="10102452" cy="167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dirty="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HIGHER EDUCATED PEOPLE ARE MORE LIKELY TO GET JOBS THAT THEY CAN SPECALIZE IN AND BE SATISFIED WITH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389287" y="3059915"/>
            <a:ext cx="6898713" cy="5165411"/>
            <a:chOff x="0" y="0"/>
            <a:chExt cx="9198284" cy="68872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98284" cy="6887215"/>
            </a:xfrm>
            <a:custGeom>
              <a:avLst/>
              <a:gdLst/>
              <a:ahLst/>
              <a:cxnLst/>
              <a:rect l="l" t="t" r="r" b="b"/>
              <a:pathLst>
                <a:path w="9198284" h="6887215">
                  <a:moveTo>
                    <a:pt x="0" y="0"/>
                  </a:moveTo>
                  <a:lnTo>
                    <a:pt x="9198284" y="0"/>
                  </a:lnTo>
                  <a:lnTo>
                    <a:pt x="9198284" y="6887215"/>
                  </a:lnTo>
                  <a:lnTo>
                    <a:pt x="0" y="6887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-277554">
            <a:off x="299418" y="4081485"/>
            <a:ext cx="992502" cy="2124031"/>
          </a:xfrm>
          <a:custGeom>
            <a:avLst/>
            <a:gdLst/>
            <a:ahLst/>
            <a:cxnLst/>
            <a:rect l="l" t="t" r="r" b="b"/>
            <a:pathLst>
              <a:path w="992502" h="2124031">
                <a:moveTo>
                  <a:pt x="0" y="0"/>
                </a:moveTo>
                <a:lnTo>
                  <a:pt x="992502" y="0"/>
                </a:lnTo>
                <a:lnTo>
                  <a:pt x="992502" y="2124030"/>
                </a:lnTo>
                <a:lnTo>
                  <a:pt x="0" y="2124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65516" y="6787787"/>
            <a:ext cx="9276691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4000" spc="-76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What are the key factors contributing to employee attrition?</a:t>
            </a:r>
          </a:p>
        </p:txBody>
      </p:sp>
      <p:sp>
        <p:nvSpPr>
          <p:cNvPr id="13" name="Freeform 13"/>
          <p:cNvSpPr/>
          <p:nvPr/>
        </p:nvSpPr>
        <p:spPr>
          <a:xfrm rot="647856" flipH="1">
            <a:off x="10433117" y="6340006"/>
            <a:ext cx="828316" cy="1772661"/>
          </a:xfrm>
          <a:custGeom>
            <a:avLst/>
            <a:gdLst/>
            <a:ahLst/>
            <a:cxnLst/>
            <a:rect l="l" t="t" r="r" b="b"/>
            <a:pathLst>
              <a:path w="828316" h="1772661">
                <a:moveTo>
                  <a:pt x="828316" y="0"/>
                </a:moveTo>
                <a:lnTo>
                  <a:pt x="0" y="0"/>
                </a:lnTo>
                <a:lnTo>
                  <a:pt x="0" y="1772661"/>
                </a:lnTo>
                <a:lnTo>
                  <a:pt x="828316" y="1772661"/>
                </a:lnTo>
                <a:lnTo>
                  <a:pt x="82831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74018">
            <a:off x="1165516" y="295584"/>
            <a:ext cx="2640953" cy="4114800"/>
          </a:xfrm>
          <a:custGeom>
            <a:avLst/>
            <a:gdLst/>
            <a:ahLst/>
            <a:cxnLst/>
            <a:rect l="l" t="t" r="r" b="b"/>
            <a:pathLst>
              <a:path w="2640953" h="4114800">
                <a:moveTo>
                  <a:pt x="0" y="0"/>
                </a:moveTo>
                <a:lnTo>
                  <a:pt x="2640954" y="0"/>
                </a:lnTo>
                <a:lnTo>
                  <a:pt x="26409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516729" y="1265977"/>
            <a:ext cx="7572048" cy="108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4"/>
              </a:lnSpc>
            </a:pPr>
            <a:r>
              <a:rPr lang="en-US" sz="843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STEP 1: EDA+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90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801493">
            <a:off x="1011242" y="869251"/>
            <a:ext cx="4982890" cy="2853837"/>
          </a:xfrm>
          <a:custGeom>
            <a:avLst/>
            <a:gdLst/>
            <a:ahLst/>
            <a:cxnLst/>
            <a:rect l="l" t="t" r="r" b="b"/>
            <a:pathLst>
              <a:path w="4982890" h="2853837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01493">
            <a:off x="1011242" y="1597454"/>
            <a:ext cx="4982890" cy="2853837"/>
          </a:xfrm>
          <a:custGeom>
            <a:avLst/>
            <a:gdLst/>
            <a:ahLst/>
            <a:cxnLst/>
            <a:rect l="l" t="t" r="r" b="b"/>
            <a:pathLst>
              <a:path w="4982890" h="2853837">
                <a:moveTo>
                  <a:pt x="0" y="0"/>
                </a:moveTo>
                <a:lnTo>
                  <a:pt x="4982890" y="0"/>
                </a:lnTo>
                <a:lnTo>
                  <a:pt x="4982890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01493">
            <a:off x="4630694" y="869251"/>
            <a:ext cx="4982890" cy="2853837"/>
          </a:xfrm>
          <a:custGeom>
            <a:avLst/>
            <a:gdLst/>
            <a:ahLst/>
            <a:cxnLst/>
            <a:rect l="l" t="t" r="r" b="b"/>
            <a:pathLst>
              <a:path w="4982890" h="2853837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01493">
            <a:off x="4630694" y="1597454"/>
            <a:ext cx="4982890" cy="2853837"/>
          </a:xfrm>
          <a:custGeom>
            <a:avLst/>
            <a:gdLst/>
            <a:ahLst/>
            <a:cxnLst/>
            <a:rect l="l" t="t" r="r" b="b"/>
            <a:pathLst>
              <a:path w="4982890" h="2853837">
                <a:moveTo>
                  <a:pt x="0" y="0"/>
                </a:moveTo>
                <a:lnTo>
                  <a:pt x="4982891" y="0"/>
                </a:lnTo>
                <a:lnTo>
                  <a:pt x="4982891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086794" y="5171904"/>
            <a:ext cx="7054287" cy="232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545" spc="-76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Q6. Are there any patterns in Attrition based on </a:t>
            </a:r>
            <a:r>
              <a:rPr lang="en-US" sz="2545" spc="-76" dirty="0" err="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BusinessTravel</a:t>
            </a:r>
            <a:r>
              <a:rPr lang="en-US" sz="2545" spc="-76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frequency?</a:t>
            </a:r>
          </a:p>
          <a:p>
            <a:pPr algn="l">
              <a:lnSpc>
                <a:spcPts val="3690"/>
              </a:lnSpc>
            </a:pPr>
            <a:endParaRPr lang="en-US" sz="2545" spc="-76" dirty="0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3690"/>
              </a:lnSpc>
            </a:pPr>
            <a:r>
              <a:rPr lang="en-US" sz="2545" spc="-76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People who travel frequently tend to leave more as 40% of them leave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0180303" y="4101973"/>
            <a:ext cx="377229" cy="3516537"/>
          </a:xfrm>
          <a:custGeom>
            <a:avLst/>
            <a:gdLst/>
            <a:ahLst/>
            <a:cxnLst/>
            <a:rect l="l" t="t" r="r" b="b"/>
            <a:pathLst>
              <a:path w="377229" h="3516537">
                <a:moveTo>
                  <a:pt x="377228" y="0"/>
                </a:moveTo>
                <a:lnTo>
                  <a:pt x="0" y="0"/>
                </a:lnTo>
                <a:lnTo>
                  <a:pt x="0" y="3516537"/>
                </a:lnTo>
                <a:lnTo>
                  <a:pt x="377228" y="3516537"/>
                </a:lnTo>
                <a:lnTo>
                  <a:pt x="3772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9574">
            <a:off x="12645358" y="5097283"/>
            <a:ext cx="1384931" cy="196408"/>
          </a:xfrm>
          <a:custGeom>
            <a:avLst/>
            <a:gdLst/>
            <a:ahLst/>
            <a:cxnLst/>
            <a:rect l="l" t="t" r="r" b="b"/>
            <a:pathLst>
              <a:path w="1384931" h="196408">
                <a:moveTo>
                  <a:pt x="0" y="0"/>
                </a:moveTo>
                <a:lnTo>
                  <a:pt x="1384931" y="0"/>
                </a:lnTo>
                <a:lnTo>
                  <a:pt x="1384931" y="196408"/>
                </a:lnTo>
                <a:lnTo>
                  <a:pt x="0" y="196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2210945">
            <a:off x="14668275" y="-21877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855676" y="2203491"/>
            <a:ext cx="9760766" cy="107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5"/>
              </a:lnSpc>
            </a:pPr>
            <a:r>
              <a:rPr lang="en-US" sz="789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STEP 1: EDA+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SIC 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31287" y="9447521"/>
            <a:ext cx="4431356" cy="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AUGUST 2024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3A4C5B49-6BBD-F1EF-6679-CE784063A4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8" t="59092" r="27083" b="24378"/>
          <a:stretch/>
        </p:blipFill>
        <p:spPr>
          <a:xfrm>
            <a:off x="1236736" y="4886439"/>
            <a:ext cx="8639115" cy="261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1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4EDB38CB-937C-C249-21CC-2231FFDAE43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426" y="1958495"/>
            <a:ext cx="4721953" cy="4902894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7140855"/>
            <a:ext cx="2565398" cy="2696870"/>
          </a:xfrm>
          <a:custGeom>
            <a:avLst/>
            <a:gdLst/>
            <a:ahLst/>
            <a:cxnLst/>
            <a:rect l="l" t="t" r="r" b="b"/>
            <a:pathLst>
              <a:path w="2565398" h="2696870">
                <a:moveTo>
                  <a:pt x="0" y="0"/>
                </a:moveTo>
                <a:lnTo>
                  <a:pt x="2565398" y="0"/>
                </a:lnTo>
                <a:lnTo>
                  <a:pt x="2565398" y="2696870"/>
                </a:lnTo>
                <a:lnTo>
                  <a:pt x="0" y="2696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354271" y="1875596"/>
            <a:ext cx="5811833" cy="1845257"/>
          </a:xfrm>
          <a:custGeom>
            <a:avLst/>
            <a:gdLst/>
            <a:ahLst/>
            <a:cxnLst/>
            <a:rect l="l" t="t" r="r" b="b"/>
            <a:pathLst>
              <a:path w="5811833" h="1845257">
                <a:moveTo>
                  <a:pt x="0" y="0"/>
                </a:moveTo>
                <a:lnTo>
                  <a:pt x="5811833" y="0"/>
                </a:lnTo>
                <a:lnTo>
                  <a:pt x="5811833" y="1845257"/>
                </a:lnTo>
                <a:lnTo>
                  <a:pt x="0" y="1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9102" y="2222012"/>
            <a:ext cx="4558772" cy="4902894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1861961">
            <a:off x="13619402" y="7391901"/>
            <a:ext cx="3538173" cy="3303968"/>
          </a:xfrm>
          <a:custGeom>
            <a:avLst/>
            <a:gdLst/>
            <a:ahLst/>
            <a:cxnLst/>
            <a:rect l="l" t="t" r="r" b="b"/>
            <a:pathLst>
              <a:path w="3538173" h="3303968">
                <a:moveTo>
                  <a:pt x="0" y="0"/>
                </a:moveTo>
                <a:lnTo>
                  <a:pt x="3538173" y="0"/>
                </a:lnTo>
                <a:lnTo>
                  <a:pt x="3538173" y="3303968"/>
                </a:lnTo>
                <a:lnTo>
                  <a:pt x="0" y="33039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82978" y="6262680"/>
            <a:ext cx="5791901" cy="129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578" dirty="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What is the impact of </a:t>
            </a:r>
            <a:r>
              <a:rPr lang="en-US" sz="2578" dirty="0" err="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OverTime</a:t>
            </a:r>
            <a:r>
              <a:rPr lang="en-US" sz="2578" dirty="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and monthly income on employee performance</a:t>
            </a:r>
          </a:p>
        </p:txBody>
      </p:sp>
      <p:sp>
        <p:nvSpPr>
          <p:cNvPr id="9" name="TextBox 9"/>
          <p:cNvSpPr txBox="1"/>
          <p:nvPr/>
        </p:nvSpPr>
        <p:spPr>
          <a:xfrm rot="9985">
            <a:off x="1474790" y="1705251"/>
            <a:ext cx="7320962" cy="162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46"/>
              </a:lnSpc>
            </a:pPr>
            <a:r>
              <a:rPr lang="en-US" sz="9461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EDA +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1198" y="5341980"/>
            <a:ext cx="5791901" cy="42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578" dirty="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People who work overtime stay less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92538" y="1939646"/>
            <a:ext cx="5791901" cy="42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578">
                <a:solidFill>
                  <a:srgbClr val="FFFFFF"/>
                </a:solidFill>
                <a:latin typeface="Avallon Caps"/>
                <a:ea typeface="Avallon Caps"/>
                <a:cs typeface="Avallon Caps"/>
                <a:sym typeface="Avallon Caps"/>
              </a:rPr>
              <a:t>Overtime percentage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6579" y="1744985"/>
            <a:ext cx="5791901" cy="42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578">
                <a:solidFill>
                  <a:srgbClr val="FFFFFF"/>
                </a:solidFill>
                <a:latin typeface="Avallon Caps"/>
                <a:ea typeface="Avallon Caps"/>
                <a:cs typeface="Avallon Caps"/>
                <a:sym typeface="Avallon Caps"/>
              </a:rPr>
              <a:t>Income average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B8ED2962-F192-2D4B-6EAC-82B05C00246B}"/>
              </a:ext>
            </a:extLst>
          </p:cNvPr>
          <p:cNvSpPr txBox="1"/>
          <p:nvPr/>
        </p:nvSpPr>
        <p:spPr>
          <a:xfrm>
            <a:off x="2153598" y="4594120"/>
            <a:ext cx="5791901" cy="42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578" dirty="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People who are paid more stay more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464</Words>
  <Application>Microsoft Macintosh PowerPoint</Application>
  <PresentationFormat>Custom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Avallon Caps</vt:lpstr>
      <vt:lpstr>Caveat Brush</vt:lpstr>
      <vt:lpstr>Arial</vt:lpstr>
      <vt:lpstr>Bryndan Write</vt:lpstr>
      <vt:lpstr>More Sugar</vt:lpstr>
      <vt:lpstr>More Sugar Thin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Chalkboard Brainstorm Presentation</dc:title>
  <cp:lastModifiedBy>Ahmed Ashraf Helmi</cp:lastModifiedBy>
  <cp:revision>21</cp:revision>
  <dcterms:created xsi:type="dcterms:W3CDTF">2006-08-16T00:00:00Z</dcterms:created>
  <dcterms:modified xsi:type="dcterms:W3CDTF">2024-08-27T16:01:59Z</dcterms:modified>
  <dc:identifier>DAGO1dOpex0</dc:identifier>
</cp:coreProperties>
</file>